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3" r:id="rId4"/>
    <p:sldId id="328" r:id="rId5"/>
    <p:sldId id="329" r:id="rId6"/>
    <p:sldId id="321" r:id="rId7"/>
    <p:sldId id="279" r:id="rId8"/>
    <p:sldId id="312" r:id="rId9"/>
    <p:sldId id="280" r:id="rId10"/>
    <p:sldId id="281" r:id="rId11"/>
    <p:sldId id="317" r:id="rId12"/>
    <p:sldId id="290" r:id="rId13"/>
    <p:sldId id="318" r:id="rId14"/>
    <p:sldId id="308" r:id="rId15"/>
    <p:sldId id="311" r:id="rId16"/>
    <p:sldId id="324" r:id="rId17"/>
    <p:sldId id="325" r:id="rId18"/>
    <p:sldId id="326" r:id="rId19"/>
    <p:sldId id="330" r:id="rId20"/>
    <p:sldId id="287" r:id="rId21"/>
    <p:sldId id="286" r:id="rId22"/>
    <p:sldId id="289" r:id="rId23"/>
    <p:sldId id="727" r:id="rId24"/>
    <p:sldId id="29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FF06"/>
    <a:srgbClr val="FD66FF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158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4" d="100"/>
          <a:sy n="54" d="100"/>
        </p:scale>
        <p:origin x="-119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198.46759" units="1/cm"/>
          <inkml:channelProperty channel="Y" name="resolution" value="352.33334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3-01-30T10:18:12.4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11394 15262 1023 0,'0'0'0'0,"-14"24"0"0,-4-1 0 0,0 9 0 16,-4 0 0-16,2 0 0 0,-3 0 0 0,2 4 0 15,-2-4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E80DA-1D5F-E341-81C6-3CEE53FFFA8B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E9ECB-C1F9-2F4C-AED9-73627523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6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E9ECB-C1F9-2F4C-AED9-7362752386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0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3E82-0BD4-6346-8230-6F5846CB623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411C4-5FAE-5B4F-A7CB-314175F1E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8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3E82-0BD4-6346-8230-6F5846CB623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411C4-5FAE-5B4F-A7CB-314175F1E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37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3E82-0BD4-6346-8230-6F5846CB623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411C4-5FAE-5B4F-A7CB-314175F1E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05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3E82-0BD4-6346-8230-6F5846CB623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411C4-5FAE-5B4F-A7CB-314175F1E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6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3E82-0BD4-6346-8230-6F5846CB623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411C4-5FAE-5B4F-A7CB-314175F1E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96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3E82-0BD4-6346-8230-6F5846CB623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411C4-5FAE-5B4F-A7CB-314175F1E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3E82-0BD4-6346-8230-6F5846CB623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411C4-5FAE-5B4F-A7CB-314175F1E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04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3E82-0BD4-6346-8230-6F5846CB623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411C4-5FAE-5B4F-A7CB-314175F1E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3E82-0BD4-6346-8230-6F5846CB623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411C4-5FAE-5B4F-A7CB-314175F1E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40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3E82-0BD4-6346-8230-6F5846CB623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411C4-5FAE-5B4F-A7CB-314175F1E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3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3E82-0BD4-6346-8230-6F5846CB623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411C4-5FAE-5B4F-A7CB-314175F1E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44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F3E82-0BD4-6346-8230-6F5846CB6238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411C4-5FAE-5B4F-A7CB-314175F1E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7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rgioalbiac.com/wall/artists-self-portraits.html" TargetMode="External"/><Relationship Id="rId2" Type="http://schemas.openxmlformats.org/officeDocument/2006/relationships/hyperlink" Target="https://sunart108.com/category/silk-screen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336"/>
            <a:ext cx="7772400" cy="1260069"/>
          </a:xfrm>
          <a:solidFill>
            <a:srgbClr val="FFFF00"/>
          </a:solidFill>
          <a:ln w="28575" cmpd="sng">
            <a:solidFill>
              <a:srgbClr val="000000"/>
            </a:solidFill>
          </a:ln>
        </p:spPr>
        <p:txBody>
          <a:bodyPr/>
          <a:lstStyle/>
          <a:p>
            <a:r>
              <a:rPr lang="en-US" b="1" dirty="0" err="1"/>
              <a:t>Yr</a:t>
            </a:r>
            <a:r>
              <a:rPr lang="en-US" b="1" dirty="0"/>
              <a:t> 10 Art Summer Project</a:t>
            </a:r>
          </a:p>
        </p:txBody>
      </p:sp>
      <p:pic>
        <p:nvPicPr>
          <p:cNvPr id="6" name="Picture 5" descr="DSC0331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361"/>
            <a:ext cx="2902157" cy="4496300"/>
          </a:xfrm>
          <a:prstGeom prst="rect">
            <a:avLst/>
          </a:prstGeom>
        </p:spPr>
      </p:pic>
      <p:pic>
        <p:nvPicPr>
          <p:cNvPr id="9" name="Picture 8" descr="the-song-from-heartlulu4R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3"/>
          <a:stretch/>
        </p:blipFill>
        <p:spPr>
          <a:xfrm>
            <a:off x="2889217" y="1706361"/>
            <a:ext cx="1189144" cy="4496300"/>
          </a:xfrm>
          <a:prstGeom prst="rect">
            <a:avLst/>
          </a:prstGeom>
        </p:spPr>
      </p:pic>
      <p:pic>
        <p:nvPicPr>
          <p:cNvPr id="3" name="Picture 2" descr="surprise-拷贝.jpg...huangse.jpg">
            <a:extLst>
              <a:ext uri="{FF2B5EF4-FFF2-40B4-BE49-F238E27FC236}">
                <a16:creationId xmlns:a16="http://schemas.microsoft.com/office/drawing/2014/main" id="{9D61FB04-3C30-B8C0-3CE2-C84DA6A0E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r="8812"/>
          <a:stretch/>
        </p:blipFill>
        <p:spPr>
          <a:xfrm>
            <a:off x="4078360" y="1706361"/>
            <a:ext cx="2985531" cy="4496300"/>
          </a:xfrm>
          <a:prstGeom prst="rect">
            <a:avLst/>
          </a:prstGeom>
        </p:spPr>
      </p:pic>
      <p:pic>
        <p:nvPicPr>
          <p:cNvPr id="10" name="Picture 9" descr="edit6.jpg">
            <a:extLst>
              <a:ext uri="{FF2B5EF4-FFF2-40B4-BE49-F238E27FC236}">
                <a16:creationId xmlns:a16="http://schemas.microsoft.com/office/drawing/2014/main" id="{DBEF872C-6100-A3E7-2E60-BC94BBF74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24" y="1706361"/>
            <a:ext cx="3549353" cy="449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07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-am-a-good-boy.jpg...fense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7" y="452588"/>
            <a:ext cx="2181798" cy="2748066"/>
          </a:xfrm>
          <a:prstGeom prst="rect">
            <a:avLst/>
          </a:prstGeom>
        </p:spPr>
      </p:pic>
      <p:pic>
        <p:nvPicPr>
          <p:cNvPr id="5" name="Picture 4" descr="i-am-a-good-boy.jpg...fense_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t="42581" r="25963" b="15382"/>
          <a:stretch/>
        </p:blipFill>
        <p:spPr>
          <a:xfrm>
            <a:off x="3787197" y="578570"/>
            <a:ext cx="5021886" cy="5771955"/>
          </a:xfrm>
          <a:prstGeom prst="rect">
            <a:avLst/>
          </a:prstGeom>
        </p:spPr>
      </p:pic>
      <p:pic>
        <p:nvPicPr>
          <p:cNvPr id="6" name="Picture 5" descr="i-am-a-good-boy.jpg...fense_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6" t="62085" r="39809" b="27370"/>
          <a:stretch/>
        </p:blipFill>
        <p:spPr>
          <a:xfrm>
            <a:off x="272110" y="3334026"/>
            <a:ext cx="3355696" cy="30164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3454" y="138322"/>
            <a:ext cx="8776228" cy="661436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1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454" y="138322"/>
            <a:ext cx="8776228" cy="661436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1" y="740386"/>
            <a:ext cx="3211349" cy="1947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4" r="24985" b="19304"/>
          <a:stretch/>
        </p:blipFill>
        <p:spPr>
          <a:xfrm>
            <a:off x="4319742" y="324750"/>
            <a:ext cx="4131529" cy="6233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4" t="56316" r="41787" b="19304"/>
          <a:stretch/>
        </p:blipFill>
        <p:spPr>
          <a:xfrm>
            <a:off x="409960" y="2888064"/>
            <a:ext cx="3713332" cy="351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96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924"/>
            <a:ext cx="8229600" cy="1143000"/>
          </a:xfrm>
        </p:spPr>
        <p:txBody>
          <a:bodyPr/>
          <a:lstStyle/>
          <a:p>
            <a:r>
              <a:rPr lang="en-US" b="1" u="sng" dirty="0"/>
              <a:t>Step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80" y="997536"/>
            <a:ext cx="8740350" cy="19673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Using your knowledge of drawing and colour theory, select and draw a </a:t>
            </a:r>
            <a:r>
              <a:rPr lang="en-US" sz="2800" b="1" dirty="0"/>
              <a:t>portrait photograph you have taken (or use celebrities attached). </a:t>
            </a:r>
            <a:r>
              <a:rPr lang="en-US" sz="2800" dirty="0"/>
              <a:t>Add colour to the drawing using a set of </a:t>
            </a:r>
            <a:r>
              <a:rPr lang="en-US" sz="2800" b="1" dirty="0"/>
              <a:t>contrasting colours</a:t>
            </a:r>
            <a:r>
              <a:rPr lang="en-US" sz="2800" dirty="0"/>
              <a:t>. Use one colour for the background and one colour for the face. No </a:t>
            </a:r>
            <a:r>
              <a:rPr lang="en-US" sz="2800" dirty="0" err="1"/>
              <a:t>colours</a:t>
            </a:r>
            <a:r>
              <a:rPr lang="en-US" sz="2800" dirty="0"/>
              <a:t>? Focus on Step 2.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454" y="138322"/>
            <a:ext cx="8776228" cy="661436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BAAC0F-FA15-D173-6FC7-FE9217065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0" t="6665" r="8868" b="7348"/>
          <a:stretch/>
        </p:blipFill>
        <p:spPr>
          <a:xfrm rot="16200000">
            <a:off x="-5586" y="3427660"/>
            <a:ext cx="3606558" cy="2680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3087F4-AD62-C475-89A2-09A6C88DBE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4768"/>
          <a:stretch/>
        </p:blipFill>
        <p:spPr>
          <a:xfrm rot="16200000">
            <a:off x="2954693" y="3229653"/>
            <a:ext cx="3576522" cy="3046962"/>
          </a:xfrm>
          <a:prstGeom prst="rect">
            <a:avLst/>
          </a:prstGeom>
        </p:spPr>
      </p:pic>
      <p:pic>
        <p:nvPicPr>
          <p:cNvPr id="9" name="Picture 8" descr="1200px-Contrast_of_complementary_colors.svg.png">
            <a:extLst>
              <a:ext uri="{FF2B5EF4-FFF2-40B4-BE49-F238E27FC236}">
                <a16:creationId xmlns:a16="http://schemas.microsoft.com/office/drawing/2014/main" id="{C8E0BBF0-F46C-0E5C-978E-A02DAD11B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23" y="3009059"/>
            <a:ext cx="2397512" cy="353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4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4768"/>
          <a:stretch/>
        </p:blipFill>
        <p:spPr>
          <a:xfrm rot="16200000">
            <a:off x="-4392" y="607951"/>
            <a:ext cx="4942284" cy="42105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3454" y="138322"/>
            <a:ext cx="8776228" cy="661436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" t="7691" r="6957" b="8414"/>
          <a:stretch/>
        </p:blipFill>
        <p:spPr>
          <a:xfrm>
            <a:off x="4042409" y="3274057"/>
            <a:ext cx="4610101" cy="3130205"/>
          </a:xfrm>
          <a:prstGeom prst="rect">
            <a:avLst/>
          </a:prstGeom>
        </p:spPr>
      </p:pic>
      <p:pic>
        <p:nvPicPr>
          <p:cNvPr id="2" name="Picture 1" descr="1200px-Contrast_of_complementary_colors.svg.png">
            <a:extLst>
              <a:ext uri="{FF2B5EF4-FFF2-40B4-BE49-F238E27FC236}">
                <a16:creationId xmlns:a16="http://schemas.microsoft.com/office/drawing/2014/main" id="{029C03A1-5110-37C8-6ECD-A853636FD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13499" y="-113673"/>
            <a:ext cx="2397512" cy="353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78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i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04" y="272164"/>
            <a:ext cx="4075186" cy="6313669"/>
          </a:xfrm>
          <a:prstGeom prst="rect">
            <a:avLst/>
          </a:prstGeom>
        </p:spPr>
      </p:pic>
      <p:pic>
        <p:nvPicPr>
          <p:cNvPr id="5" name="Picture 4" descr="edit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29" y="272163"/>
            <a:ext cx="4075186" cy="6313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454" y="138322"/>
            <a:ext cx="8776228" cy="661436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14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it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8" y="888249"/>
            <a:ext cx="4141174" cy="5246016"/>
          </a:xfrm>
          <a:prstGeom prst="rect">
            <a:avLst/>
          </a:prstGeom>
        </p:spPr>
      </p:pic>
      <p:pic>
        <p:nvPicPr>
          <p:cNvPr id="5" name="Picture 4" descr="edit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80" y="888249"/>
            <a:ext cx="4141173" cy="52460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454" y="138322"/>
            <a:ext cx="8776228" cy="661436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19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3454" y="138322"/>
            <a:ext cx="8776228" cy="661436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80924"/>
            <a:ext cx="8229600" cy="1143000"/>
          </a:xfrm>
        </p:spPr>
        <p:txBody>
          <a:bodyPr/>
          <a:lstStyle/>
          <a:p>
            <a:r>
              <a:rPr lang="en-US" b="1" u="sng" dirty="0"/>
              <a:t>Sergio Albiac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44" y="1223924"/>
            <a:ext cx="3882256" cy="50846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0" y="1172838"/>
            <a:ext cx="3854798" cy="51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57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3454" y="138322"/>
            <a:ext cx="8776228" cy="661436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80924"/>
            <a:ext cx="8229600" cy="1143000"/>
          </a:xfrm>
        </p:spPr>
        <p:txBody>
          <a:bodyPr/>
          <a:lstStyle/>
          <a:p>
            <a:r>
              <a:rPr lang="en-US" b="1" u="sng" dirty="0"/>
              <a:t>Sergio Albiac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3" y="1126942"/>
            <a:ext cx="3913436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10" y="1126942"/>
            <a:ext cx="4276887" cy="512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87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924"/>
            <a:ext cx="8229600" cy="1143000"/>
          </a:xfrm>
        </p:spPr>
        <p:txBody>
          <a:bodyPr/>
          <a:lstStyle/>
          <a:p>
            <a:r>
              <a:rPr lang="en-US" b="1" u="sng" dirty="0"/>
              <a:t>Step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80" y="997536"/>
            <a:ext cx="8740350" cy="1967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Having looked at Sergio </a:t>
            </a:r>
            <a:r>
              <a:rPr lang="en-US" sz="2800" dirty="0" err="1"/>
              <a:t>Albiac</a:t>
            </a:r>
            <a:r>
              <a:rPr lang="en-US" sz="2800" dirty="0"/>
              <a:t> &amp; </a:t>
            </a:r>
            <a:r>
              <a:rPr lang="en-US" sz="2800" dirty="0" err="1"/>
              <a:t>Weiping</a:t>
            </a:r>
            <a:r>
              <a:rPr lang="en-US" sz="2800" dirty="0"/>
              <a:t> now add </a:t>
            </a:r>
            <a:r>
              <a:rPr lang="en-US" sz="2800" b="1" dirty="0"/>
              <a:t>words</a:t>
            </a:r>
            <a:r>
              <a:rPr lang="en-US" sz="2800" dirty="0"/>
              <a:t> to your image using </a:t>
            </a:r>
            <a:r>
              <a:rPr lang="en-US" sz="2800" b="1" dirty="0"/>
              <a:t>mark making. </a:t>
            </a:r>
            <a:r>
              <a:rPr lang="en-US" sz="2800" dirty="0"/>
              <a:t>Could the words be  linked to the person in the photograph?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454" y="138322"/>
            <a:ext cx="8776228" cy="661436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3087F4-AD62-C475-89A2-09A6C88DB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4768"/>
          <a:stretch/>
        </p:blipFill>
        <p:spPr>
          <a:xfrm rot="16200000">
            <a:off x="280073" y="3069633"/>
            <a:ext cx="3576522" cy="3046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A022DA-B158-A55C-FB1C-812E52B257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" r="12968"/>
          <a:stretch/>
        </p:blipFill>
        <p:spPr>
          <a:xfrm rot="5400000">
            <a:off x="3562397" y="3019811"/>
            <a:ext cx="3624861" cy="3194943"/>
          </a:xfrm>
          <a:prstGeom prst="rect">
            <a:avLst/>
          </a:prstGeom>
        </p:spPr>
      </p:pic>
      <p:pic>
        <p:nvPicPr>
          <p:cNvPr id="8" name="Picture 7" descr="edited.jpg">
            <a:extLst>
              <a:ext uri="{FF2B5EF4-FFF2-40B4-BE49-F238E27FC236}">
                <a16:creationId xmlns:a16="http://schemas.microsoft.com/office/drawing/2014/main" id="{F2087ECF-A922-475D-DBE9-E8321CD58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322" y="1981204"/>
            <a:ext cx="1613336" cy="2499535"/>
          </a:xfrm>
          <a:prstGeom prst="rect">
            <a:avLst/>
          </a:prstGeom>
        </p:spPr>
      </p:pic>
      <p:pic>
        <p:nvPicPr>
          <p:cNvPr id="10" name="Picture 9" descr="i-am-a-good-boy.jpg...fense_.jpg">
            <a:extLst>
              <a:ext uri="{FF2B5EF4-FFF2-40B4-BE49-F238E27FC236}">
                <a16:creationId xmlns:a16="http://schemas.microsoft.com/office/drawing/2014/main" id="{2851C294-8A0F-E1D2-BEAE-58C6484817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t="42581" r="25963" b="15382"/>
          <a:stretch/>
        </p:blipFill>
        <p:spPr>
          <a:xfrm>
            <a:off x="7170477" y="4593114"/>
            <a:ext cx="1592181" cy="182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09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454" y="138322"/>
            <a:ext cx="8776228" cy="661436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022DA-B158-A55C-FB1C-812E52B257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" r="12968"/>
          <a:stretch/>
        </p:blipFill>
        <p:spPr>
          <a:xfrm rot="5400000">
            <a:off x="1356360" y="612752"/>
            <a:ext cx="6390416" cy="563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85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60" y="-1407"/>
            <a:ext cx="8229600" cy="1143000"/>
          </a:xfrm>
        </p:spPr>
        <p:txBody>
          <a:bodyPr/>
          <a:lstStyle/>
          <a:p>
            <a:r>
              <a:rPr lang="en-US" b="1" u="sng" dirty="0"/>
              <a:t>Portraiture </a:t>
            </a:r>
            <a:r>
              <a:rPr lang="mr-IN" b="1" u="sng" dirty="0"/>
              <a:t>–</a:t>
            </a:r>
            <a:r>
              <a:rPr lang="en-US" b="1" u="sng" dirty="0"/>
              <a:t> The Human Face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89" y="98100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Gill Sans MT" panose="020B0502020104020203" pitchFamily="34" charset="0"/>
              </a:rPr>
              <a:t>In preparation for the start of Year 11 in September and to use the skills you have learnt in Year 10.</a:t>
            </a:r>
          </a:p>
          <a:p>
            <a:pPr marL="0" indent="0">
              <a:buNone/>
            </a:pPr>
            <a:endParaRPr lang="en-US" sz="28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C49374-169D-2815-683F-EACB1C225F61}"/>
              </a:ext>
            </a:extLst>
          </p:cNvPr>
          <p:cNvSpPr txBox="1"/>
          <p:nvPr/>
        </p:nvSpPr>
        <p:spPr>
          <a:xfrm>
            <a:off x="6249123" y="1980194"/>
            <a:ext cx="2843843" cy="37856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u="sng" dirty="0">
                <a:latin typeface="Gill Sans MT" panose="020B0502020104020203" pitchFamily="34" charset="0"/>
              </a:rPr>
              <a:t>To be a success: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GB" sz="2000" b="1" u="sng" dirty="0">
              <a:latin typeface="Gill Sans MT" panose="020B05020201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000" b="1" dirty="0">
                <a:latin typeface="Gill Sans MT" panose="020B0502020104020203" pitchFamily="34" charset="0"/>
              </a:rPr>
              <a:t>Draw from your own photo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000" b="1" dirty="0">
                <a:latin typeface="Gill Sans MT" panose="020B0502020104020203" pitchFamily="34" charset="0"/>
              </a:rPr>
              <a:t>Use contrasting colours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000" b="1" dirty="0">
                <a:latin typeface="Gill Sans MT" panose="020B0502020104020203" pitchFamily="34" charset="0"/>
              </a:rPr>
              <a:t>Show mark making skills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000" b="1" dirty="0">
                <a:latin typeface="Gill Sans MT" panose="020B0502020104020203" pitchFamily="34" charset="0"/>
              </a:rPr>
              <a:t>Consider the words and how they link to the person</a:t>
            </a:r>
          </a:p>
        </p:txBody>
      </p:sp>
      <p:pic>
        <p:nvPicPr>
          <p:cNvPr id="6" name="Picture 5" descr="1200px-Contrast_of_complementary_colors.svg.png">
            <a:extLst>
              <a:ext uri="{FF2B5EF4-FFF2-40B4-BE49-F238E27FC236}">
                <a16:creationId xmlns:a16="http://schemas.microsoft.com/office/drawing/2014/main" id="{B29725C2-EA73-0121-059E-AC3D19C9A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2861" y="3921072"/>
            <a:ext cx="2152795" cy="31717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38A4C0-EDF0-D767-9A35-E6166B32F63B}"/>
              </a:ext>
            </a:extLst>
          </p:cNvPr>
          <p:cNvSpPr txBox="1"/>
          <p:nvPr/>
        </p:nvSpPr>
        <p:spPr>
          <a:xfrm>
            <a:off x="202480" y="1980194"/>
            <a:ext cx="5943383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u="sng" dirty="0">
                <a:latin typeface="Gill Sans MT" panose="020B0502020104020203" pitchFamily="34" charset="0"/>
              </a:rPr>
              <a:t>Task: </a:t>
            </a:r>
            <a:r>
              <a:rPr lang="en-US" sz="2800" dirty="0">
                <a:latin typeface="Gill Sans MT" panose="020B0502020104020203" pitchFamily="34" charset="0"/>
              </a:rPr>
              <a:t>Combine your knowledge of contrasting </a:t>
            </a:r>
            <a:r>
              <a:rPr lang="en-US" sz="2800" dirty="0" err="1">
                <a:latin typeface="Gill Sans MT" panose="020B0502020104020203" pitchFamily="34" charset="0"/>
              </a:rPr>
              <a:t>colour</a:t>
            </a:r>
            <a:r>
              <a:rPr lang="en-US" sz="2800" dirty="0">
                <a:latin typeface="Gill Sans MT" panose="020B0502020104020203" pitchFamily="34" charset="0"/>
              </a:rPr>
              <a:t> theory and marks by Sergio </a:t>
            </a:r>
            <a:r>
              <a:rPr lang="en-US" sz="2800" dirty="0" err="1">
                <a:latin typeface="Gill Sans MT" panose="020B0502020104020203" pitchFamily="34" charset="0"/>
              </a:rPr>
              <a:t>Albiac</a:t>
            </a:r>
            <a:r>
              <a:rPr lang="en-US" sz="2800" dirty="0">
                <a:latin typeface="Gill Sans MT" panose="020B0502020104020203" pitchFamily="34" charset="0"/>
              </a:rPr>
              <a:t> to produce a portrait inspired by the Chinese Artist </a:t>
            </a:r>
            <a:r>
              <a:rPr lang="en-US" sz="2800" b="1" dirty="0" err="1">
                <a:latin typeface="Gill Sans MT" panose="020B0502020104020203" pitchFamily="34" charset="0"/>
              </a:rPr>
              <a:t>Weiping</a:t>
            </a:r>
            <a:r>
              <a:rPr lang="en-US" sz="2800" b="1" dirty="0">
                <a:latin typeface="Gill Sans MT" panose="020B0502020104020203" pitchFamily="34" charset="0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291E6D-A09A-F5C7-2F40-6341CE90C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89" y="4279863"/>
            <a:ext cx="1842095" cy="24542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E251DD-0F89-2593-A1F9-90BB4882110E}"/>
              </a:ext>
            </a:extLst>
          </p:cNvPr>
          <p:cNvSpPr txBox="1"/>
          <p:nvPr/>
        </p:nvSpPr>
        <p:spPr>
          <a:xfrm>
            <a:off x="6249122" y="5842493"/>
            <a:ext cx="2843842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Due: </a:t>
            </a:r>
            <a:r>
              <a:rPr lang="en-GB" sz="2800" dirty="0"/>
              <a:t>First lesson back at school.</a:t>
            </a:r>
          </a:p>
        </p:txBody>
      </p:sp>
    </p:spTree>
    <p:extLst>
      <p:ext uri="{BB962C8B-B14F-4D97-AF65-F5344CB8AC3E}">
        <p14:creationId xmlns:p14="http://schemas.microsoft.com/office/powerpoint/2010/main" val="1434371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76AE20-5C02-1D6F-8761-1B095064E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" y="857250"/>
            <a:ext cx="4443985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CD30E9-2929-18A2-39BA-99D2D9E93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10" t="2221" r="31041" b="20483"/>
          <a:stretch/>
        </p:blipFill>
        <p:spPr>
          <a:xfrm>
            <a:off x="4775271" y="0"/>
            <a:ext cx="4368730" cy="6000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09E80-23C6-CCC8-75B4-A49C06797FE6}"/>
              </a:ext>
            </a:extLst>
          </p:cNvPr>
          <p:cNvSpPr txBox="1"/>
          <p:nvPr/>
        </p:nvSpPr>
        <p:spPr>
          <a:xfrm>
            <a:off x="128015" y="26253"/>
            <a:ext cx="444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 photos? Choose one of these celebrities to draw from…</a:t>
            </a:r>
          </a:p>
        </p:txBody>
      </p:sp>
    </p:spTree>
    <p:extLst>
      <p:ext uri="{BB962C8B-B14F-4D97-AF65-F5344CB8AC3E}">
        <p14:creationId xmlns:p14="http://schemas.microsoft.com/office/powerpoint/2010/main" val="2720555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8F8DA-F949-994F-743D-34FD607D1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9" b="-1802"/>
          <a:stretch/>
        </p:blipFill>
        <p:spPr>
          <a:xfrm>
            <a:off x="4279672" y="0"/>
            <a:ext cx="5264898" cy="5368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C2A4C8-CD6C-102D-7E09-9691E9AC3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76"/>
          <a:stretch/>
        </p:blipFill>
        <p:spPr>
          <a:xfrm>
            <a:off x="0" y="0"/>
            <a:ext cx="4121945" cy="5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60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98CC437-EC65-59CD-5AFE-03DCFA5CC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30463" cy="5886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AB9998-2995-A960-3F05-EF37E425A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587" y="0"/>
            <a:ext cx="44434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08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CD2B89-DA35-E6B3-FBCC-A9950021A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5" t="4322" r="13115" b="2235"/>
          <a:stretch/>
        </p:blipFill>
        <p:spPr>
          <a:xfrm>
            <a:off x="0" y="449599"/>
            <a:ext cx="4366259" cy="57634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3693CB-378A-5C10-52AA-56627A611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981" y="0"/>
            <a:ext cx="4768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01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358B39-2EBB-E06B-7206-A2930B837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45922" cy="6172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BD5CD8-2A48-9BE7-16C5-8ACA5854A5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97" t="1219" r="13872" b="1"/>
          <a:stretch/>
        </p:blipFill>
        <p:spPr>
          <a:xfrm>
            <a:off x="4777739" y="0"/>
            <a:ext cx="441960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81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23E0C9-CDAC-4086-B8EC-ECCE79C80083}"/>
              </a:ext>
            </a:extLst>
          </p:cNvPr>
          <p:cNvSpPr txBox="1"/>
          <p:nvPr/>
        </p:nvSpPr>
        <p:spPr>
          <a:xfrm>
            <a:off x="412447" y="389056"/>
            <a:ext cx="8448939" cy="2390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52396" algn="l"/>
                <a:tab pos="600272" algn="l"/>
                <a:tab pos="1199697" algn="l"/>
                <a:tab pos="1799968" algn="l"/>
                <a:tab pos="2999665" algn="l"/>
                <a:tab pos="3599937" algn="l"/>
                <a:tab pos="4200208" algn="l"/>
                <a:tab pos="4799633" algn="l"/>
                <a:tab pos="5399905" algn="l"/>
                <a:tab pos="6000177" algn="l"/>
                <a:tab pos="6599602" algn="l"/>
                <a:tab pos="7199873" algn="l"/>
                <a:tab pos="7800145" algn="l"/>
              </a:tabLst>
            </a:pPr>
            <a:r>
              <a:rPr lang="en-GB" sz="3733" dirty="0">
                <a:solidFill>
                  <a:srgbClr val="202124"/>
                </a:solidFill>
                <a:latin typeface="Gill Sans MT" panose="020B0502020104020203" pitchFamily="34" charset="0"/>
              </a:rPr>
              <a:t>A </a:t>
            </a:r>
            <a:r>
              <a:rPr lang="en-GB" sz="3733" b="1" dirty="0" err="1">
                <a:solidFill>
                  <a:srgbClr val="202124"/>
                </a:solidFill>
                <a:latin typeface="Gill Sans MT" panose="020B0502020104020203" pitchFamily="34" charset="0"/>
              </a:rPr>
              <a:t>Caligram</a:t>
            </a:r>
            <a:r>
              <a:rPr lang="en-GB" sz="3733" dirty="0">
                <a:solidFill>
                  <a:srgbClr val="202124"/>
                </a:solidFill>
                <a:latin typeface="Gill Sans MT" panose="020B0502020104020203" pitchFamily="34" charset="0"/>
              </a:rPr>
              <a:t> is a word or piece of text in which the design and layout of the letters creates a visual image related to the meaning of the words themselves.</a:t>
            </a:r>
            <a:endParaRPr lang="en-US" sz="3733" dirty="0">
              <a:latin typeface="Gill Sans MT" panose="020B05020201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032" name="Picture 8" descr="How to Draw a Calligram Self Portrait - YouTube">
            <a:extLst>
              <a:ext uri="{FF2B5EF4-FFF2-40B4-BE49-F238E27FC236}">
                <a16:creationId xmlns:a16="http://schemas.microsoft.com/office/drawing/2014/main" id="{8CA808E9-F981-348C-FB44-084319D35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3015"/>
            <a:ext cx="4359161" cy="245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AABB690-318C-5202-2BC8-92D19A5A9ED3}"/>
                  </a:ext>
                </a:extLst>
              </p14:cNvPr>
              <p14:cNvContentPartPr/>
              <p14:nvPr/>
            </p14:nvContentPartPr>
            <p14:xfrm>
              <a:off x="5392800" y="4658760"/>
              <a:ext cx="57600" cy="87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AABB690-318C-5202-2BC8-92D19A5A9E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3440" y="4649400"/>
                <a:ext cx="76320" cy="1065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14 Word art PORTRAIT ideas | word art, typographic portrait, portrait">
            <a:extLst>
              <a:ext uri="{FF2B5EF4-FFF2-40B4-BE49-F238E27FC236}">
                <a16:creationId xmlns:a16="http://schemas.microsoft.com/office/drawing/2014/main" id="{F6AF08C5-8E0D-E922-6966-46FFE48C2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630" y="2779197"/>
            <a:ext cx="2855543" cy="379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essie J Calligram by supermacito on DeviantArt">
            <a:extLst>
              <a:ext uri="{FF2B5EF4-FFF2-40B4-BE49-F238E27FC236}">
                <a16:creationId xmlns:a16="http://schemas.microsoft.com/office/drawing/2014/main" id="{381FB8FF-6DA4-F5B5-F149-6A31F897E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53" y="4078804"/>
            <a:ext cx="3143965" cy="24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30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AB1A4A-726B-BC72-5316-AB37CD3CE1C5}"/>
              </a:ext>
            </a:extLst>
          </p:cNvPr>
          <p:cNvSpPr txBox="1"/>
          <p:nvPr/>
        </p:nvSpPr>
        <p:spPr>
          <a:xfrm>
            <a:off x="186348" y="77066"/>
            <a:ext cx="8977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latin typeface="Gill Sans MT" panose="020B0502020104020203" pitchFamily="34" charset="0"/>
              </a:rPr>
              <a:t>Caligram</a:t>
            </a:r>
            <a:r>
              <a:rPr lang="en-GB" sz="2400" b="1" dirty="0">
                <a:latin typeface="Gill Sans MT" panose="020B0502020104020203" pitchFamily="34" charset="0"/>
              </a:rPr>
              <a:t> portraits</a:t>
            </a:r>
          </a:p>
        </p:txBody>
      </p:sp>
      <p:pic>
        <p:nvPicPr>
          <p:cNvPr id="3074" name="Picture 2" descr="Ray Fleming (rayfleminga7l) | Typography portrait, Typography art, Text art">
            <a:extLst>
              <a:ext uri="{FF2B5EF4-FFF2-40B4-BE49-F238E27FC236}">
                <a16:creationId xmlns:a16="http://schemas.microsoft.com/office/drawing/2014/main" id="{FDEA7FE9-76CB-68F0-7D57-AFB384437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17" y="774098"/>
            <a:ext cx="4501096" cy="586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ypographic Celebrity Portraits Made From Their Famous Lines &amp; Lyrics">
            <a:extLst>
              <a:ext uri="{FF2B5EF4-FFF2-40B4-BE49-F238E27FC236}">
                <a16:creationId xmlns:a16="http://schemas.microsoft.com/office/drawing/2014/main" id="{6252B1D9-73FD-12F2-BA70-510132664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814" y="0"/>
            <a:ext cx="2847502" cy="379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ow to Create Word Cloud Text Portrait Designs! - YouTube">
            <a:extLst>
              <a:ext uri="{FF2B5EF4-FFF2-40B4-BE49-F238E27FC236}">
                <a16:creationId xmlns:a16="http://schemas.microsoft.com/office/drawing/2014/main" id="{23A061F3-7BA9-FCBA-CE48-1EC16D4E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802" y="4037913"/>
            <a:ext cx="4855315" cy="273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03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4 Word art PORTRAIT ideas | word art, typographic portrait, portrait">
            <a:extLst>
              <a:ext uri="{FF2B5EF4-FFF2-40B4-BE49-F238E27FC236}">
                <a16:creationId xmlns:a16="http://schemas.microsoft.com/office/drawing/2014/main" id="{245AFC45-D0EC-2D17-F30D-B7362D6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64" y="0"/>
            <a:ext cx="4736527" cy="355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J Ortega - YouTube">
            <a:extLst>
              <a:ext uri="{FF2B5EF4-FFF2-40B4-BE49-F238E27FC236}">
                <a16:creationId xmlns:a16="http://schemas.microsoft.com/office/drawing/2014/main" id="{2EBC8288-C72E-965B-CACA-0C18C0419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8" y="0"/>
            <a:ext cx="3848607" cy="684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art-Topping Typographic Portraiture | BARBOUR DESIGN">
            <a:extLst>
              <a:ext uri="{FF2B5EF4-FFF2-40B4-BE49-F238E27FC236}">
                <a16:creationId xmlns:a16="http://schemas.microsoft.com/office/drawing/2014/main" id="{D8ED8DDD-1EF9-D9F5-E4DA-3FA1A49B7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64" y="3628907"/>
            <a:ext cx="2373123" cy="316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14 Word art PORTRAIT ideas | word art, typographic portrait, portrait">
            <a:extLst>
              <a:ext uri="{FF2B5EF4-FFF2-40B4-BE49-F238E27FC236}">
                <a16:creationId xmlns:a16="http://schemas.microsoft.com/office/drawing/2014/main" id="{169A685B-839A-D823-3844-F46475DB2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86" y="3628907"/>
            <a:ext cx="2196336" cy="292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AB1A4A-726B-BC72-5316-AB37CD3CE1C5}"/>
              </a:ext>
            </a:extLst>
          </p:cNvPr>
          <p:cNvSpPr txBox="1"/>
          <p:nvPr/>
        </p:nvSpPr>
        <p:spPr>
          <a:xfrm>
            <a:off x="83472" y="0"/>
            <a:ext cx="8977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latin typeface="Gill Sans MT" panose="020B0502020104020203" pitchFamily="34" charset="0"/>
              </a:rPr>
              <a:t>Caligram</a:t>
            </a:r>
            <a:r>
              <a:rPr lang="en-GB" sz="2400" b="1" dirty="0">
                <a:latin typeface="Gill Sans MT" panose="020B0502020104020203" pitchFamily="34" charset="0"/>
              </a:rPr>
              <a:t> portraits</a:t>
            </a:r>
          </a:p>
        </p:txBody>
      </p:sp>
    </p:spTree>
    <p:extLst>
      <p:ext uri="{BB962C8B-B14F-4D97-AF65-F5344CB8AC3E}">
        <p14:creationId xmlns:p14="http://schemas.microsoft.com/office/powerpoint/2010/main" val="299819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4025"/>
            <a:ext cx="7772400" cy="147002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u="sng" dirty="0"/>
              <a:t>Artist Websites </a:t>
            </a:r>
            <a:br>
              <a:rPr lang="en-US" b="1" u="sng" dirty="0"/>
            </a:br>
            <a:r>
              <a:rPr lang="en-US" sz="2700" b="1" u="sng" dirty="0"/>
              <a:t>Starter: </a:t>
            </a:r>
            <a:r>
              <a:rPr lang="en-US" sz="2700" b="1" dirty="0"/>
              <a:t>Look on the websites below for inspiration when completing this task.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9709" y="2175164"/>
            <a:ext cx="7481455" cy="4225636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</a:rPr>
              <a:t>Weiping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dirty="0">
                <a:solidFill>
                  <a:schemeClr val="tx1"/>
                </a:solidFill>
                <a:hlinkClick r:id="rId2"/>
              </a:rPr>
              <a:t>https://sunart108.com/category/silk-screen/</a:t>
            </a:r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Sergio </a:t>
            </a:r>
            <a:r>
              <a:rPr lang="en-US" dirty="0" err="1">
                <a:solidFill>
                  <a:schemeClr val="tx1"/>
                </a:solidFill>
              </a:rPr>
              <a:t>Albiac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dirty="0">
                <a:hlinkClick r:id="rId3"/>
              </a:rPr>
              <a:t>https://www.sergioalbiac.com/wall/artists-self-portraits.html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93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Weiping</a:t>
            </a:r>
          </a:p>
        </p:txBody>
      </p:sp>
      <p:pic>
        <p:nvPicPr>
          <p:cNvPr id="5" name="Picture 4" descr="surprise-拷贝.jpg...huangs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r="8812"/>
          <a:stretch/>
        </p:blipFill>
        <p:spPr>
          <a:xfrm>
            <a:off x="2817462" y="1417638"/>
            <a:ext cx="3469391" cy="52250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3454" y="138322"/>
            <a:ext cx="8776228" cy="661436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03317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r="9230"/>
          <a:stretch/>
        </p:blipFill>
        <p:spPr>
          <a:xfrm>
            <a:off x="0" y="1417638"/>
            <a:ext cx="2811795" cy="5225008"/>
          </a:xfrm>
          <a:prstGeom prst="rect">
            <a:avLst/>
          </a:prstGeom>
        </p:spPr>
      </p:pic>
      <p:pic>
        <p:nvPicPr>
          <p:cNvPr id="6" name="Picture 5" descr="the-song-from-heartlulu4Re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r="7867"/>
          <a:stretch/>
        </p:blipFill>
        <p:spPr>
          <a:xfrm>
            <a:off x="6286853" y="1417638"/>
            <a:ext cx="2857147" cy="522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35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567" y="440119"/>
            <a:ext cx="4344862" cy="3099418"/>
          </a:xfrm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800" dirty="0"/>
              <a:t>Weiping has used the words ‘young love and happiness’ as marks. She has repeated this sentence to create the different tones in the artwork.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371" y="3718436"/>
            <a:ext cx="4344862" cy="2910874"/>
          </a:xfrm>
          <a:ln>
            <a:solidFill>
              <a:srgbClr val="000000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>
                <a:ln>
                  <a:solidFill>
                    <a:srgbClr val="000000"/>
                  </a:solidFill>
                </a:ln>
              </a:rPr>
              <a:t>Contrasting colours </a:t>
            </a:r>
            <a:r>
              <a:rPr lang="mr-IN" u="sng" dirty="0">
                <a:ln>
                  <a:solidFill>
                    <a:srgbClr val="000000"/>
                  </a:solidFill>
                </a:ln>
              </a:rPr>
              <a:t>–</a:t>
            </a:r>
            <a:r>
              <a:rPr lang="en-US" u="sng" dirty="0">
                <a:ln>
                  <a:solidFill>
                    <a:srgbClr val="000000"/>
                  </a:solidFill>
                </a:ln>
              </a:rPr>
              <a:t> </a:t>
            </a:r>
          </a:p>
          <a:p>
            <a:pPr marL="0" indent="0">
              <a:buNone/>
            </a:pPr>
            <a:r>
              <a:rPr lang="en-US" dirty="0">
                <a:ln>
                  <a:solidFill>
                    <a:srgbClr val="000000"/>
                  </a:solidFill>
                </a:ln>
              </a:rPr>
              <a:t>One colour for the face and one colour for the background.</a:t>
            </a:r>
          </a:p>
          <a:p>
            <a:pPr marL="0" indent="0">
              <a:buNone/>
            </a:pPr>
            <a:endParaRPr lang="en-US" dirty="0">
              <a:ln>
                <a:solidFill>
                  <a:srgbClr val="000000"/>
                </a:solidFill>
              </a:ln>
            </a:endParaRPr>
          </a:p>
          <a:p>
            <a:pPr marL="0" indent="0">
              <a:buNone/>
            </a:pPr>
            <a:r>
              <a:rPr lang="en-US" dirty="0">
                <a:ln>
                  <a:solidFill>
                    <a:srgbClr val="000000"/>
                  </a:solidFill>
                </a:ln>
              </a:rPr>
              <a:t>In this image Weiping has chosen a contrasting colour combination of Orange and blue  </a:t>
            </a:r>
          </a:p>
        </p:txBody>
      </p:sp>
      <p:pic>
        <p:nvPicPr>
          <p:cNvPr id="6" name="Picture 5" descr="edit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1" y="440119"/>
            <a:ext cx="4027976" cy="59606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454" y="138322"/>
            <a:ext cx="8776228" cy="661436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81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454" y="138322"/>
            <a:ext cx="8776228" cy="661436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SC03308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798"/>
            <a:ext cx="9144000" cy="508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40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2003</TotalTime>
  <Words>338</Words>
  <Application>Microsoft Office PowerPoint</Application>
  <PresentationFormat>On-screen Show (4:3)</PresentationFormat>
  <Paragraphs>38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Gill Sans MT</vt:lpstr>
      <vt:lpstr>Wingdings</vt:lpstr>
      <vt:lpstr>Office Theme</vt:lpstr>
      <vt:lpstr>Yr 10 Art Summer Project</vt:lpstr>
      <vt:lpstr>Portraiture – The Human Face </vt:lpstr>
      <vt:lpstr>PowerPoint Presentation</vt:lpstr>
      <vt:lpstr>PowerPoint Presentation</vt:lpstr>
      <vt:lpstr>PowerPoint Presentation</vt:lpstr>
      <vt:lpstr>Artist Websites  Starter: Look on the websites below for inspiration when completing this task.</vt:lpstr>
      <vt:lpstr>Weiping</vt:lpstr>
      <vt:lpstr>Weiping has used the words ‘young love and happiness’ as marks. She has repeated this sentence to create the different tones in the artwork.</vt:lpstr>
      <vt:lpstr>PowerPoint Presentation</vt:lpstr>
      <vt:lpstr>PowerPoint Presentation</vt:lpstr>
      <vt:lpstr>PowerPoint Presentation</vt:lpstr>
      <vt:lpstr>Step 1</vt:lpstr>
      <vt:lpstr>PowerPoint Presentation</vt:lpstr>
      <vt:lpstr>PowerPoint Presentation</vt:lpstr>
      <vt:lpstr>PowerPoint Presentation</vt:lpstr>
      <vt:lpstr>Sergio Albiac</vt:lpstr>
      <vt:lpstr>Sergio Albiac</vt:lpstr>
      <vt:lpstr>Step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Project</dc:title>
  <dc:creator>adam kemp</dc:creator>
  <cp:lastModifiedBy>Rebecca Southin</cp:lastModifiedBy>
  <cp:revision>63</cp:revision>
  <dcterms:created xsi:type="dcterms:W3CDTF">2018-05-20T00:46:40Z</dcterms:created>
  <dcterms:modified xsi:type="dcterms:W3CDTF">2024-07-12T11:10:32Z</dcterms:modified>
</cp:coreProperties>
</file>